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3"/>
  </p:notesMasterIdLst>
  <p:sldIdLst>
    <p:sldId id="256" r:id="rId6"/>
    <p:sldId id="300" r:id="rId7"/>
    <p:sldId id="301" r:id="rId8"/>
    <p:sldId id="302" r:id="rId9"/>
    <p:sldId id="303" r:id="rId10"/>
    <p:sldId id="304" r:id="rId11"/>
    <p:sldId id="307" r:id="rId12"/>
    <p:sldId id="305" r:id="rId13"/>
    <p:sldId id="312" r:id="rId14"/>
    <p:sldId id="313" r:id="rId15"/>
    <p:sldId id="308" r:id="rId16"/>
    <p:sldId id="306" r:id="rId17"/>
    <p:sldId id="314" r:id="rId18"/>
    <p:sldId id="309" r:id="rId19"/>
    <p:sldId id="315" r:id="rId20"/>
    <p:sldId id="311" r:id="rId21"/>
    <p:sldId id="31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96" autoAdjust="0"/>
  </p:normalViewPr>
  <p:slideViewPr>
    <p:cSldViewPr snapToGrid="0">
      <p:cViewPr varScale="1">
        <p:scale>
          <a:sx n="76" d="100"/>
          <a:sy n="76" d="100"/>
        </p:scale>
        <p:origin x="19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A0B5A-737C-4B5E-A79B-70968E92E6D2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8B0B2-0B46-44CE-808F-5B7010E3C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4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32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8B0B2-0B46-44CE-808F-5B7010E3CF3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3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21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1000"/>
              </a:spcAft>
              <a:buFont typeface="+mj-lt"/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83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8B0B2-0B46-44CE-808F-5B7010E3CF3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262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1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33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8B0B2-0B46-44CE-808F-5B7010E3CF3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5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53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FontTx/>
              <a:buNone/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10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32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0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73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75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21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8B0B2-0B46-44CE-808F-5B7010E3CF3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991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8B0B2-0B46-44CE-808F-5B7010E3CF3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7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1CB0E-B647-45D2-AF1A-12EB2F5AF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33920C-1DFB-4078-89E2-70AFA2555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98C2F1-39CB-4561-8FAB-6DAB6C0D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F8E59C-0D60-42E0-8016-9D26F748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E85895-F8BE-4EDA-B888-98D67CED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42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67699-B993-4341-9E06-9DFC8E2A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2DEAD1-FCD0-4D54-B748-6E00A080C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789CD9-6807-456F-9DE5-67413DE5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CA3A0C-E1A4-487D-93FA-09889658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AD2D3D-09BA-49FA-8FEE-3C780AB6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6186EC4-714D-4D25-81B9-1081F750D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001BF0-30D9-4CDF-AC7A-4E144A14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04F608-FA19-46AF-8277-972544ED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EB92C-DF8B-4EE6-9DD2-D1C79A53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4B5E40-BA4F-4666-85D8-A5DA4128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11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41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14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88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72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91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037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96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77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33C142-AD02-4705-BF97-314B0EA6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25E783-2262-43C1-9D53-566F00C3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55A2CD-3310-4CC9-9AC2-06548E74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0457E0-F765-4EEF-8344-CAE67B31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39D116-0750-444C-98BE-00290B99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82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103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00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9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04ABFA-1750-4F1C-8309-AB22DD36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888C83-753C-4F8B-966F-585BE33F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41B5AA-5EC5-4BB9-92C7-CF412559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7C3312-376E-41C5-B577-E0B57EE3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AD3453-7F47-433E-BE4E-800F4ACB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62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E91D12-052D-4102-8C31-2CFB353A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E4905A-C8DE-4136-BAF3-6376DE85C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8B3583-F5EC-4BDF-BE93-35CE5303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0D4742-47A1-4FF8-9CC6-3631BF0C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FC1886-AAC0-4E66-B14F-726B10F4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B7E8D8-B4BF-4DCB-A973-3B013119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95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68E2D7-CAD4-4B07-8E7C-29DEF242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861C33-72DE-4767-8BCB-3A2B338C0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EC72F8-C097-4D68-8720-9A050F3CD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65C6E0-DE3A-4912-9B8A-8E7B3ECC9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8D855E5-ED46-4E79-849F-82A19454E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F7CB209-707A-4BD4-A75D-5F899232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113BC8-70B2-47F9-965C-3CE52027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3E641F6-96E2-45E3-9B75-F1CBC661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1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1E557-AF6F-42DF-BB69-05A7E793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237108-BAEF-498C-B0EE-ED5EF3AA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160B56-F07D-4C81-8282-E7BFC657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DB89397-E8BD-4CAE-A024-EC1A7179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1B28379-F0B8-47BE-AF3E-BF518C25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C486F42-0A9B-4DBB-8B39-329368F5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4AA32C-31B0-423B-9690-E8245306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27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B1D49-C59F-49D6-BD13-E64EF1C9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E0CFF-7DC7-49AE-9CDC-62773B27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88850B-5276-4223-910B-98FC50B16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89ABD0-00C3-4E29-A9BF-0249093F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814D1E-0150-4858-B239-67788535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1C124B-B150-4DD2-B0B3-CE8CC91D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32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8EB5C-715D-4A6C-B560-7C9AF7FD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71E99CD-A72B-4F02-A83E-2793EEC3E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236146-2670-4BBA-9C78-6F11826E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B5D1F3-188F-4575-81E1-BD27D26D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951857-D6E0-4067-AA40-712DE165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10BC86-02A8-48B6-992D-4BF547CB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03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FB91B51-BE78-4EF8-BAAD-AEBDD1E4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273128-E95C-4C28-98F8-E9FBAC65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EB4048-3E85-451A-9756-2472F7D24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FC5B-F5F5-418E-9DDF-5EB46924C753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2057E1-218D-4F8E-A3DB-BDA0E328C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A2293C-8B07-4C60-A4CB-E55F2D803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3103D-EEC2-4D6D-BE1E-108AFD6968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977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900B-2C0C-4798-8D8D-E32307E17CAE}" type="datetimeFigureOut">
              <a:rPr lang="pl-PL" smtClean="0"/>
              <a:t>2023-04-19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A980-477D-4990-9C4F-7831B94258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24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4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8B96FBE-3E40-6CB4-7016-17CEA25D08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029" y="869931"/>
            <a:ext cx="4924226" cy="49242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5F599D54-DA76-CFE0-D8F3-61308766728E}"/>
              </a:ext>
            </a:extLst>
          </p:cNvPr>
          <p:cNvSpPr txBox="1">
            <a:spLocks/>
          </p:cNvSpPr>
          <p:nvPr/>
        </p:nvSpPr>
        <p:spPr>
          <a:xfrm>
            <a:off x="5822103" y="4201229"/>
            <a:ext cx="5319479" cy="1443882"/>
          </a:xfrm>
          <a:prstGeom prst="rect">
            <a:avLst/>
          </a:prstGeom>
        </p:spPr>
        <p:txBody>
          <a:bodyPr vert="horz" lIns="115229" tIns="57615" rIns="115229" bIns="57615" rtlCol="0">
            <a:normAutofit/>
          </a:bodyPr>
          <a:lstStyle>
            <a:lvl1pPr marL="0" indent="0" algn="ctr" defTabSz="91429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3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1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9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5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9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6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1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68" indent="0" algn="ctr" defTabSz="9142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93626">
              <a:spcBef>
                <a:spcPts val="540"/>
              </a:spcBef>
            </a:pPr>
            <a:r>
              <a:rPr lang="pl-PL" sz="2160" b="1" dirty="0">
                <a:solidFill>
                  <a:srgbClr val="44546A"/>
                </a:solidFill>
                <a:latin typeface="Calibri" panose="020F0502020204030204"/>
              </a:rPr>
              <a:t>Anna Romanowska</a:t>
            </a:r>
          </a:p>
          <a:p>
            <a:pPr algn="r" defTabSz="493626">
              <a:spcBef>
                <a:spcPts val="540"/>
              </a:spcBef>
            </a:pPr>
            <a:r>
              <a:rPr lang="pl-PL" sz="1296" dirty="0">
                <a:solidFill>
                  <a:srgbClr val="44546A"/>
                </a:solidFill>
                <a:latin typeface="Calibri" panose="020F0502020204030204"/>
              </a:rPr>
              <a:t>Naczelnik </a:t>
            </a:r>
          </a:p>
          <a:p>
            <a:pPr algn="r" defTabSz="493626">
              <a:spcBef>
                <a:spcPts val="540"/>
              </a:spcBef>
            </a:pPr>
            <a:r>
              <a:rPr lang="pl-PL" sz="1296" dirty="0">
                <a:solidFill>
                  <a:srgbClr val="44546A"/>
                </a:solidFill>
                <a:latin typeface="Calibri" panose="020F0502020204030204"/>
              </a:rPr>
              <a:t>Wydziału Rozwoju Usług Sądowych </a:t>
            </a:r>
          </a:p>
          <a:p>
            <a:pPr algn="r" defTabSz="493626">
              <a:spcBef>
                <a:spcPts val="540"/>
              </a:spcBef>
            </a:pPr>
            <a:r>
              <a:rPr lang="pl-PL" sz="1296" dirty="0">
                <a:solidFill>
                  <a:srgbClr val="44546A"/>
                </a:solidFill>
                <a:latin typeface="Calibri" panose="020F0502020204030204"/>
              </a:rPr>
              <a:t>Departament Informatyzacji i Rejestrów Sądowych</a:t>
            </a:r>
          </a:p>
          <a:p>
            <a:pPr algn="r" defTabSz="493626">
              <a:spcBef>
                <a:spcPts val="540"/>
              </a:spcBef>
            </a:pPr>
            <a:r>
              <a:rPr lang="pl-PL" sz="1296" dirty="0">
                <a:solidFill>
                  <a:srgbClr val="44546A"/>
                </a:solidFill>
                <a:latin typeface="Calibri" panose="020F0502020204030204"/>
              </a:rPr>
              <a:t>w Ministerstwie Sprawiedliwości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6E468C2-4179-59FB-E064-ACD82DEF879D}"/>
              </a:ext>
            </a:extLst>
          </p:cNvPr>
          <p:cNvSpPr txBox="1"/>
          <p:nvPr/>
        </p:nvSpPr>
        <p:spPr>
          <a:xfrm>
            <a:off x="5822103" y="1061485"/>
            <a:ext cx="5319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1043"/>
            <a:r>
              <a:rPr lang="pl-PL" sz="4400" b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Od pomysłu </a:t>
            </a:r>
          </a:p>
          <a:p>
            <a:pPr defTabSz="311043"/>
            <a:r>
              <a:rPr lang="pl-PL" sz="4400" b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do przemysłu</a:t>
            </a:r>
            <a:br>
              <a:rPr lang="pl-PL" sz="4400" b="1" dirty="0">
                <a:solidFill>
                  <a:srgbClr val="44546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</a:br>
            <a:r>
              <a:rPr lang="pl-PL" sz="20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czyli </a:t>
            </a:r>
          </a:p>
          <a:p>
            <a:pPr defTabSz="311043"/>
            <a:r>
              <a:rPr lang="pl-PL" sz="20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propozycje </a:t>
            </a:r>
          </a:p>
          <a:p>
            <a:pPr defTabSz="311043"/>
            <a:r>
              <a:rPr lang="pl-PL" sz="20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zastosowania systemów sztucznej inteligencji </a:t>
            </a:r>
            <a:br>
              <a:rPr lang="pl-PL" sz="20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20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 polskim wymiarze sprawiedliwości</a:t>
            </a:r>
            <a:endParaRPr lang="pl-PL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204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a 21" descr="Strzał w dziesiątkę z wypełnieniem pełnym">
            <a:extLst>
              <a:ext uri="{FF2B5EF4-FFF2-40B4-BE49-F238E27FC236}">
                <a16:creationId xmlns:a16="http://schemas.microsoft.com/office/drawing/2014/main" id="{A66A6A39-B23D-895C-9955-EF5535332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92309" y="360000"/>
            <a:ext cx="5400000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srgbClr val="44546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Proponowane działania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630600" y="1287717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65DCFFD-D30C-BDC0-1BE4-04276F7682CF}"/>
              </a:ext>
            </a:extLst>
          </p:cNvPr>
          <p:cNvSpPr txBox="1"/>
          <p:nvPr/>
        </p:nvSpPr>
        <p:spPr>
          <a:xfrm>
            <a:off x="426382" y="1036287"/>
            <a:ext cx="1130841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W oparciu o wnioski  / efekty realizacji poprzednich etapów: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400" dirty="0"/>
              <a:t>ocena propozycji przez Zespół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400" dirty="0"/>
              <a:t>wybór rozwiązań AI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400" dirty="0"/>
              <a:t>wdrożenie</a:t>
            </a:r>
          </a:p>
          <a:p>
            <a:endParaRPr lang="pl-PL" sz="2400" dirty="0"/>
          </a:p>
          <a:p>
            <a:r>
              <a:rPr lang="pl-PL" sz="2400" b="1" dirty="0"/>
              <a:t>Formuła koncentrująca się na: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dostarczaniu kolejnych, coraz bardziej dopracowanych produktów,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zaangażowaniu przyszłych użytkowników w proces wytwórczy,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samoorganizacji zespołu projektowego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ciągłej analizie: efektów realizacji/ potencjalnych ryzyk / wpływu otoczenia na przebieg procesów/wpływu procesów na otoczenie, etc.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Ciągła analiza..</a:t>
            </a:r>
          </a:p>
        </p:txBody>
      </p:sp>
    </p:spTree>
    <p:extLst>
      <p:ext uri="{BB962C8B-B14F-4D97-AF65-F5344CB8AC3E}">
        <p14:creationId xmlns:p14="http://schemas.microsoft.com/office/powerpoint/2010/main" val="105655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Specyficzne uwarunkowania </a:t>
            </a:r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realizacji projektów AI</a:t>
            </a:r>
            <a:endParaRPr lang="pl-PL" sz="3600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pic>
        <p:nvPicPr>
          <p:cNvPr id="13" name="Grafika 12" descr="Zagubiony z wypełnieniem pełnym">
            <a:extLst>
              <a:ext uri="{FF2B5EF4-FFF2-40B4-BE49-F238E27FC236}">
                <a16:creationId xmlns:a16="http://schemas.microsoft.com/office/drawing/2014/main" id="{F5E3604A-6574-8BB6-8924-396D73F806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757653" y="995479"/>
            <a:ext cx="4980633" cy="5400000"/>
          </a:xfrm>
          <a:prstGeom prst="rect">
            <a:avLst/>
          </a:prstGeom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8D57F8F2-B6F1-3C65-F7D8-26F89F4ADD85}"/>
              </a:ext>
            </a:extLst>
          </p:cNvPr>
          <p:cNvSpPr txBox="1">
            <a:spLocks/>
          </p:cNvSpPr>
          <p:nvPr/>
        </p:nvSpPr>
        <p:spPr>
          <a:xfrm>
            <a:off x="990600" y="1616446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pl-PL" b="1" dirty="0">
              <a:ea typeface="Calibri" panose="020F0502020204030204" pitchFamily="34" charset="0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B5850299-C502-0BDC-8D12-ACEE25488962}"/>
              </a:ext>
            </a:extLst>
          </p:cNvPr>
          <p:cNvSpPr txBox="1">
            <a:spLocks/>
          </p:cNvSpPr>
          <p:nvPr/>
        </p:nvSpPr>
        <p:spPr>
          <a:xfrm>
            <a:off x="630600" y="1250399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ea typeface="Calibri" panose="020F0502020204030204" pitchFamily="34" charset="0"/>
              </a:rPr>
              <a:t>Odpowiednia ilość i jakość danych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ea typeface="Calibri" panose="020F0502020204030204" pitchFamily="34" charset="0"/>
              </a:rPr>
              <a:t>Maksymalizacja </a:t>
            </a:r>
            <a:r>
              <a:rPr lang="pl-PL" b="1" i="1" dirty="0">
                <a:ea typeface="Calibri" panose="020F0502020204030204" pitchFamily="34" charset="0"/>
              </a:rPr>
              <a:t>wyjaśnialności</a:t>
            </a:r>
            <a:r>
              <a:rPr lang="pl-PL" b="1" dirty="0">
                <a:ea typeface="Calibri" panose="020F0502020204030204" pitchFamily="34" charset="0"/>
              </a:rPr>
              <a:t> procesu decyzyjnego – uniknięcie problemu „czarnej skrzynki”, </a:t>
            </a:r>
            <a:endParaRPr lang="pl-PL" altLang="pl-PL" dirty="0"/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Debiasing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-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eliminowanie </a:t>
            </a:r>
            <a:r>
              <a:rPr kumimoji="0" lang="pl-PL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stronniczości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szczególnie istotne w odniesieniu do narzędzi mających wpływ na proces podejmowania decyzji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8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 descr="Głowa z kołami zębatymi z wypełnieniem pełnym">
            <a:extLst>
              <a:ext uri="{FF2B5EF4-FFF2-40B4-BE49-F238E27FC236}">
                <a16:creationId xmlns:a16="http://schemas.microsoft.com/office/drawing/2014/main" id="{5CB52D40-4C13-4FD3-D812-2CB56219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94327" y="881399"/>
            <a:ext cx="4878945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Propozycje </a:t>
            </a:r>
            <a:r>
              <a:rPr lang="pl-PL" sz="3600" b="1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narzędzi opartych na AI</a:t>
            </a:r>
            <a:endParaRPr lang="pl-PL" sz="3600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406838" y="1265445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8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F555E5-B10A-8FD2-19EA-0077819357C6}"/>
              </a:ext>
            </a:extLst>
          </p:cNvPr>
          <p:cNvSpPr txBox="1"/>
          <p:nvPr/>
        </p:nvSpPr>
        <p:spPr>
          <a:xfrm>
            <a:off x="199239" y="826855"/>
            <a:ext cx="10794561" cy="4933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 Zaawansowany program do inteligentnego rozpoznawania i przetwarzania  tekstu</a:t>
            </a:r>
            <a:endParaRPr lang="pl-PL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 typu OCR/HCR przeznaczony do przetwarzania danych z dokumentów - na informację możliwą do  cyfrowej obróbki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streszczania dokumentów sporządzonych na papierze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poprzez:</a:t>
            </a:r>
          </a:p>
          <a:p>
            <a:pPr marL="742950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„inteligentne”  rozpoznanie znaków, </a:t>
            </a:r>
          </a:p>
          <a:p>
            <a:pPr marL="742950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ozpoznanie kluczowych zwrotów i otagowanie </a:t>
            </a:r>
            <a:r>
              <a:rPr lang="pl-PL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słowami – kluczami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używanymi w Portalu Orzeczeń Sądów Powszechnych,</a:t>
            </a:r>
          </a:p>
          <a:p>
            <a:pPr marL="742950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zamieszczenie tekstu - według jednolitego układu, w edytowalnej i przejrzystej formie - w sądowych systemach informatycznych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742950" indent="-28575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klasyfikacja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i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streszczenie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dokumentu.</a:t>
            </a:r>
          </a:p>
        </p:txBody>
      </p:sp>
    </p:spTree>
    <p:extLst>
      <p:ext uri="{BB962C8B-B14F-4D97-AF65-F5344CB8AC3E}">
        <p14:creationId xmlns:p14="http://schemas.microsoft.com/office/powerpoint/2010/main" val="427313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 descr="Głowa z kołami zębatymi z wypełnieniem pełnym">
            <a:extLst>
              <a:ext uri="{FF2B5EF4-FFF2-40B4-BE49-F238E27FC236}">
                <a16:creationId xmlns:a16="http://schemas.microsoft.com/office/drawing/2014/main" id="{5CB52D40-4C13-4FD3-D812-2CB56219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94327" y="881399"/>
            <a:ext cx="4878945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Propozycje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narzędzi opartych na AI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406838" y="1265445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D3DA988-4B3B-00DB-D9B1-C6FF0962F666}"/>
              </a:ext>
            </a:extLst>
          </p:cNvPr>
          <p:cNvSpPr txBox="1"/>
          <p:nvPr/>
        </p:nvSpPr>
        <p:spPr>
          <a:xfrm>
            <a:off x="406838" y="1066844"/>
            <a:ext cx="1118941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II. Zaawansowany program do inteligentnego rozpoznawania mowy, jej przetwarzania na tekst (również w postaci streszczenia) </a:t>
            </a:r>
          </a:p>
          <a:p>
            <a:r>
              <a:rPr lang="pl-PL" sz="2000" dirty="0"/>
              <a:t>Program 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dokonuje identyfikacji głosowej  osób na sali sądowej.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przypisuje wypowiedzi do osób (po pobraniu próbki głosu na podstawie przedstawiania się uczestników postępowania)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 w czasie rzeczywistym przetwarza na tekst wypowiedzi  na sali (bieżąca transkrypcja)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po nagraniu  dokonuje ponownej kontroli poprawności zapisu;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 przygotowuje streszczenie (tzw. protokół skrócony).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l-PL" sz="2000" dirty="0"/>
          </a:p>
          <a:p>
            <a:r>
              <a:rPr lang="pl-PL" sz="2000" dirty="0"/>
              <a:t>Sekretarz sądowy / sędzia po posiedzeniu jawnym 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2000" dirty="0"/>
              <a:t>sprawdza treść streszczenia (protokołu skróconego).  </a:t>
            </a:r>
          </a:p>
        </p:txBody>
      </p:sp>
    </p:spTree>
    <p:extLst>
      <p:ext uri="{BB962C8B-B14F-4D97-AF65-F5344CB8AC3E}">
        <p14:creationId xmlns:p14="http://schemas.microsoft.com/office/powerpoint/2010/main" val="195278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 descr="Głowa z kołami zębatymi z wypełnieniem pełnym">
            <a:extLst>
              <a:ext uri="{FF2B5EF4-FFF2-40B4-BE49-F238E27FC236}">
                <a16:creationId xmlns:a16="http://schemas.microsoft.com/office/drawing/2014/main" id="{5CB52D40-4C13-4FD3-D812-2CB56219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94327" y="881399"/>
            <a:ext cx="4878945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512618" y="1162925"/>
            <a:ext cx="8794173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Propozycje </a:t>
            </a:r>
            <a:r>
              <a:rPr lang="pl-PL" sz="3600" b="1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narzędzi opartych na AI</a:t>
            </a:r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endParaRPr lang="pl-PL" sz="3600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630600" y="1361526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A2F55E6-3461-0D99-D5D5-5129641063D2}"/>
              </a:ext>
            </a:extLst>
          </p:cNvPr>
          <p:cNvSpPr txBox="1"/>
          <p:nvPr/>
        </p:nvSpPr>
        <p:spPr>
          <a:xfrm>
            <a:off x="450600" y="995479"/>
            <a:ext cx="107232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III. Program do automatycznego pobierania orzeczeń i uzasadnień z SRB  </a:t>
            </a:r>
            <a:r>
              <a:rPr lang="pl-PL" dirty="0"/>
              <a:t>i przekazywania do </a:t>
            </a:r>
            <a:r>
              <a:rPr lang="pl-PL" b="1" dirty="0"/>
              <a:t>programu anonimizacyjnego przy Portalu Orzeczeń Sądów Powszechnych</a:t>
            </a:r>
            <a:r>
              <a:rPr lang="pl-PL" dirty="0"/>
              <a:t>, następnie do publikacji;</a:t>
            </a:r>
          </a:p>
          <a:p>
            <a:endParaRPr lang="pl-PL" dirty="0"/>
          </a:p>
          <a:p>
            <a:r>
              <a:rPr lang="pl-PL" sz="2400" dirty="0"/>
              <a:t>IV. </a:t>
            </a:r>
            <a:r>
              <a:rPr lang="pl-PL" sz="2400" b="1" dirty="0"/>
              <a:t>Program wspierający projektowanie aktów prawnych </a:t>
            </a:r>
            <a:r>
              <a:rPr lang="pl-PL" dirty="0"/>
              <a:t>w zakresie:</a:t>
            </a:r>
          </a:p>
          <a:p>
            <a:r>
              <a:rPr lang="pl-PL" b="1" dirty="0"/>
              <a:t>założeń, w tym: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zdefiniowanie problemu,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analiza problemu,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generowanie alternatywnych rozwiązań itp. 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 analiza potencjalnych  skutków projektowanych rozwiązań,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diagnoza potencjalnych konfliktów z innymi regulacjami aktualnie obowiązującymi i planowanymi (na różnych etapach prac) etc.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b="1" dirty="0"/>
          </a:p>
          <a:p>
            <a:r>
              <a:rPr lang="pl-PL" b="1" dirty="0"/>
              <a:t>aspektów redakcyjnych</a:t>
            </a:r>
            <a:r>
              <a:rPr lang="pl-PL" dirty="0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•	wsparcie redagowania tekstów normatywnych w edytorze tekstu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•	sprawdzenie terminologii, odsyłaczy itp. redagowanego tekstu.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•	konsultacje i odwołanie do wytycznych redakcyjnych,.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•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64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 descr="Głowa z kołami zębatymi z wypełnieniem pełnym">
            <a:extLst>
              <a:ext uri="{FF2B5EF4-FFF2-40B4-BE49-F238E27FC236}">
                <a16:creationId xmlns:a16="http://schemas.microsoft.com/office/drawing/2014/main" id="{5CB52D40-4C13-4FD3-D812-2CB56219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94327" y="881399"/>
            <a:ext cx="4878945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512618" y="1162925"/>
            <a:ext cx="8794173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Propozycje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narzędzi opartych na AI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630600" y="1361526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6E55D16-DDA0-9C1B-C470-17F86A5B6BB2}"/>
              </a:ext>
            </a:extLst>
          </p:cNvPr>
          <p:cNvSpPr txBox="1"/>
          <p:nvPr/>
        </p:nvSpPr>
        <p:spPr>
          <a:xfrm>
            <a:off x="406837" y="982628"/>
            <a:ext cx="1115456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V. Zaawansowany wielomodułowy system AI  wspierający podejmowanie decyzji,  oferujący:</a:t>
            </a:r>
          </a:p>
          <a:p>
            <a:endParaRPr lang="pl-PL" dirty="0"/>
          </a:p>
          <a:p>
            <a:r>
              <a:rPr lang="pl-PL" sz="2000" dirty="0"/>
              <a:t>a.	</a:t>
            </a:r>
            <a:r>
              <a:rPr lang="pl-PL" sz="2400" b="1" dirty="0"/>
              <a:t>Pomoc w zakresie materiału dowodowego </a:t>
            </a:r>
            <a:r>
              <a:rPr lang="pl-PL" sz="2400" dirty="0"/>
              <a:t>- wyszukiwanie korelacji, a w nich związków przyczynowo – skutkowych w danych z dowodów,  wychwytywanie sprzeczności, etc. </a:t>
            </a:r>
            <a:endParaRPr lang="pl-PL" sz="2400" dirty="0">
              <a:solidFill>
                <a:srgbClr val="FFFF00"/>
              </a:solidFill>
            </a:endParaRPr>
          </a:p>
          <a:p>
            <a:pPr marL="457200" indent="-457200">
              <a:buAutoNum type="alphaLcPeriod" startAt="2"/>
            </a:pPr>
            <a:r>
              <a:rPr lang="pl-PL" sz="2400" b="1" dirty="0"/>
              <a:t>wyszukiwania orzeczeń w podobnych sprawach /relewantnej literatury </a:t>
            </a:r>
            <a:endParaRPr lang="pl-PL" sz="2400" b="1" dirty="0">
              <a:solidFill>
                <a:srgbClr val="FFFF00"/>
              </a:solidFill>
            </a:endParaRPr>
          </a:p>
          <a:p>
            <a:pPr marL="457200" indent="-457200">
              <a:buAutoNum type="alphaLcPeriod" startAt="2"/>
            </a:pPr>
            <a:r>
              <a:rPr lang="pl-PL" sz="2400" b="1" dirty="0"/>
              <a:t>wyszukiwanie najbardziej efektywnej kolejności czynności </a:t>
            </a:r>
            <a:r>
              <a:rPr lang="pl-PL" sz="2400" i="1" dirty="0"/>
              <a:t>(reservoir computing?)</a:t>
            </a:r>
          </a:p>
          <a:p>
            <a:pPr marL="457200" indent="-457200">
              <a:buAutoNum type="alphaLcPeriod" startAt="2"/>
            </a:pPr>
            <a:r>
              <a:rPr lang="pl-PL" sz="2400" b="1" dirty="0"/>
              <a:t>przygotowywanie propozycji rozstrzygnięć / uzasadnień </a:t>
            </a:r>
            <a:r>
              <a:rPr lang="pl-PL" sz="2400" dirty="0"/>
              <a:t>w oparciu o AI typu LLM </a:t>
            </a:r>
            <a:endParaRPr lang="pl-PL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eriod" startAt="2"/>
            </a:pPr>
            <a:r>
              <a:rPr lang="pl-PL" sz="2400" i="1" dirty="0"/>
              <a:t>Ewentualnie</a:t>
            </a:r>
            <a:r>
              <a:rPr lang="pl-PL" sz="2400" dirty="0"/>
              <a:t>: sygnalizowanie rozstrzygnięć odbiegających w istotny sposób od „standardowych” w danym obszarze.</a:t>
            </a:r>
            <a:endParaRPr lang="pl-P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 descr="Komentarz (ważny) z wypełnieniem pełnym">
            <a:extLst>
              <a:ext uri="{FF2B5EF4-FFF2-40B4-BE49-F238E27FC236}">
                <a16:creationId xmlns:a16="http://schemas.microsoft.com/office/drawing/2014/main" id="{A2835980-531C-232E-3A02-72C20C076C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938536" y="728999"/>
            <a:ext cx="5390528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Podsumowanie – nasze propozycje</a:t>
            </a:r>
            <a:endParaRPr lang="pl-PL" sz="3600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630600" y="1412786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Etap wspólnych ustaleń / wyboru rozwiązań AI  w oparciu o: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efekty prac Zespołu / ustalenia z grupami interesariuszy /zaangażowanie szerokiego otoczenia, w tym środowisk prawniczych, naukowych i biznesowych;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Testowe wdrożenia wybranych rozwiązań AI: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Pilotaż w kilku wybranych sądach (reprezentatywne dla kraju, ale jednocześnie na tyle nielicznych, by zapewnić im maksymalne wsparcie);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Zebranie doświadczeń/ analiza/wnioski/rekomendacje 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8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F06FED-FBBD-BAFE-C278-61840B1E611E}"/>
              </a:ext>
            </a:extLst>
          </p:cNvPr>
          <p:cNvSpPr txBox="1"/>
          <p:nvPr/>
        </p:nvSpPr>
        <p:spPr>
          <a:xfrm>
            <a:off x="835742" y="1405150"/>
            <a:ext cx="105991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76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Ministerstwo Sprawiedliwości</a:t>
            </a:r>
          </a:p>
          <a:p>
            <a:pPr marL="0" marR="0" lvl="0" indent="0" algn="l" defTabSz="576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Departament Informatyzacji i Rejestrów Sądowych MS</a:t>
            </a:r>
            <a:br>
              <a:rPr lang="pl-PL" sz="3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3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Wydział Rozwoju Usług Sądowych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5">
            <a:extLst>
              <a:ext uri="{FF2B5EF4-FFF2-40B4-BE49-F238E27FC236}">
                <a16:creationId xmlns:a16="http://schemas.microsoft.com/office/drawing/2014/main" id="{A55C21CE-D73C-1A84-92BF-2EF3E9C42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742" y="3972232"/>
            <a:ext cx="10599174" cy="843117"/>
          </a:xfrm>
        </p:spPr>
        <p:txBody>
          <a:bodyPr>
            <a:normAutofit/>
          </a:bodyPr>
          <a:lstStyle/>
          <a:p>
            <a:pPr algn="l"/>
            <a:r>
              <a:rPr lang="pl-PL" sz="3200" b="1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421423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B575C95-3D48-B262-725A-027ADC56CDE1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AI w sądownictwie - </a:t>
            </a:r>
            <a:r>
              <a:rPr lang="pl-PL" sz="3600" b="1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Od pomysłu do przemysłu…</a:t>
            </a:r>
            <a:endParaRPr lang="pl-PL" sz="3600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09930"/>
            <a:ext cx="105156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3200" b="1" dirty="0"/>
              <a:t>Doświadczenia międzynarodowe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3200" b="1" dirty="0"/>
              <a:t>Czynniki wpływające na sukces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3200" b="1" dirty="0"/>
              <a:t>Propozycje wspólnych działań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3200" b="1" dirty="0"/>
              <a:t>Propozycje zastosowania AI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3200" b="1" dirty="0"/>
              <a:t>Podsumowanie</a:t>
            </a:r>
            <a:endParaRPr lang="pl-PL" sz="3200" dirty="0"/>
          </a:p>
        </p:txBody>
      </p:sp>
      <p:pic>
        <p:nvPicPr>
          <p:cNvPr id="12" name="Grafika 11" descr="Stoper z wypełnieniem pełnym">
            <a:extLst>
              <a:ext uri="{FF2B5EF4-FFF2-40B4-BE49-F238E27FC236}">
                <a16:creationId xmlns:a16="http://schemas.microsoft.com/office/drawing/2014/main" id="{1FA1CA72-96F1-D3BF-CC16-E8D39A50A2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432867" y="629767"/>
            <a:ext cx="5924595" cy="54902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01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Europa z wypełnieniem pełnym">
            <a:extLst>
              <a:ext uri="{FF2B5EF4-FFF2-40B4-BE49-F238E27FC236}">
                <a16:creationId xmlns:a16="http://schemas.microsoft.com/office/drawing/2014/main" id="{8062BF07-44BB-8095-AF81-78E921218D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3800" y="-2681595"/>
            <a:ext cx="10080000" cy="1008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B575C95-3D48-B262-725A-027ADC56CDE1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Unia Europejska </a:t>
            </a:r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- doświadczenia we wdrażaniu AI</a:t>
            </a:r>
            <a:endParaRPr lang="pl-PL" sz="3600" dirty="0">
              <a:solidFill>
                <a:schemeClr val="bg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199" y="1464042"/>
            <a:ext cx="10515599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200" dirty="0"/>
              <a:t>Holandia –</a:t>
            </a:r>
            <a:r>
              <a:rPr lang="pl-PL" sz="3200" b="1" dirty="0"/>
              <a:t> </a:t>
            </a:r>
            <a:r>
              <a:rPr lang="pl-PL" sz="3200" b="1" i="1" dirty="0"/>
              <a:t>e-COURT</a:t>
            </a:r>
            <a:r>
              <a:rPr lang="pl-PL" sz="3200" b="1" dirty="0"/>
              <a:t> </a:t>
            </a:r>
            <a:r>
              <a:rPr lang="pl-PL" sz="3200" dirty="0"/>
              <a:t>(2010 r.)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200" dirty="0"/>
              <a:t>Francja –</a:t>
            </a:r>
            <a:r>
              <a:rPr lang="pl-PL" sz="3200" b="1" dirty="0"/>
              <a:t> </a:t>
            </a:r>
            <a:r>
              <a:rPr lang="pl-PL" sz="3200" b="1" i="1" dirty="0"/>
              <a:t>PREDICTICE</a:t>
            </a:r>
            <a:r>
              <a:rPr lang="pl-PL" sz="3200" b="1" dirty="0"/>
              <a:t> </a:t>
            </a:r>
            <a:r>
              <a:rPr lang="pl-PL" sz="3200" dirty="0"/>
              <a:t>(2017 r.)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200" dirty="0"/>
              <a:t>Estonia – </a:t>
            </a:r>
            <a:r>
              <a:rPr lang="pl-PL" sz="3200" b="1" i="1" dirty="0"/>
              <a:t>ROBOT JUDGE </a:t>
            </a:r>
            <a:r>
              <a:rPr lang="pl-PL" sz="3200" dirty="0"/>
              <a:t>(2019 r.)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61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Ameryka Północna z wypełnieniem pełnym">
            <a:extLst>
              <a:ext uri="{FF2B5EF4-FFF2-40B4-BE49-F238E27FC236}">
                <a16:creationId xmlns:a16="http://schemas.microsoft.com/office/drawing/2014/main" id="{45DB383B-C6F9-F4CE-ABE2-877FB774A1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-863853"/>
            <a:ext cx="9000000" cy="90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B575C95-3D48-B262-725A-027ADC56CDE1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Ameryka Północna </a:t>
            </a:r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- doświadczenia we wdrażaniu AI</a:t>
            </a:r>
            <a:endParaRPr lang="pl-PL" sz="3600" dirty="0">
              <a:solidFill>
                <a:schemeClr val="bg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D70CF5F-48F4-5EE3-B47A-E382D890352B}"/>
              </a:ext>
            </a:extLst>
          </p:cNvPr>
          <p:cNvSpPr txBox="1">
            <a:spLocks/>
          </p:cNvSpPr>
          <p:nvPr/>
        </p:nvSpPr>
        <p:spPr>
          <a:xfrm>
            <a:off x="838199" y="1464042"/>
            <a:ext cx="10515599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200" dirty="0"/>
              <a:t>USA –</a:t>
            </a:r>
            <a:r>
              <a:rPr lang="pl-PL" sz="3200" b="1" dirty="0"/>
              <a:t> </a:t>
            </a:r>
            <a:r>
              <a:rPr lang="pl-PL" sz="3200" b="1" i="1" dirty="0"/>
              <a:t>COMPAS </a:t>
            </a:r>
            <a:r>
              <a:rPr lang="pl-PL" sz="3200" dirty="0"/>
              <a:t>(2015 r.)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l-PL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200" dirty="0"/>
              <a:t>Kanada:</a:t>
            </a:r>
          </a:p>
          <a:p>
            <a:pPr marL="1828800" lvl="3" indent="-457200" algn="just">
              <a:buFont typeface="Calibri" panose="020F0502020204030204" pitchFamily="34" charset="0"/>
              <a:buChar char="-"/>
            </a:pPr>
            <a:r>
              <a:rPr lang="pl-PL" sz="3200" b="1" i="1" dirty="0"/>
              <a:t>CRT</a:t>
            </a:r>
            <a:r>
              <a:rPr lang="pl-PL" sz="3200" b="1" dirty="0"/>
              <a:t> </a:t>
            </a:r>
            <a:r>
              <a:rPr lang="pl-PL" sz="3200" dirty="0"/>
              <a:t>(2012 r.)</a:t>
            </a:r>
          </a:p>
          <a:p>
            <a:pPr marL="1828800" lvl="3" indent="-457200" algn="just">
              <a:buFont typeface="Calibri" panose="020F0502020204030204" pitchFamily="34" charset="0"/>
              <a:buChar char="-"/>
            </a:pPr>
            <a:r>
              <a:rPr lang="pl-PL" sz="3200" b="1" i="1" dirty="0" err="1"/>
              <a:t>JusticeBot</a:t>
            </a:r>
            <a:r>
              <a:rPr lang="pl-PL" sz="3200" b="1" i="1" dirty="0"/>
              <a:t> </a:t>
            </a:r>
            <a:r>
              <a:rPr lang="pl-PL" sz="3200" dirty="0"/>
              <a:t>(2018 r.)</a:t>
            </a:r>
          </a:p>
        </p:txBody>
      </p:sp>
    </p:spTree>
    <p:extLst>
      <p:ext uri="{BB962C8B-B14F-4D97-AF65-F5344CB8AC3E}">
        <p14:creationId xmlns:p14="http://schemas.microsoft.com/office/powerpoint/2010/main" val="232341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Azja z wypełnieniem pełnym">
            <a:extLst>
              <a:ext uri="{FF2B5EF4-FFF2-40B4-BE49-F238E27FC236}">
                <a16:creationId xmlns:a16="http://schemas.microsoft.com/office/drawing/2014/main" id="{20CECCB0-2B07-8B3D-8E0C-8FADD02727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3800" y="-1071005"/>
            <a:ext cx="9000000" cy="90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2"/>
            <a:ext cx="105156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Calibri" panose="020F0502020204030204" pitchFamily="34" charset="0"/>
              <a:buChar char="-"/>
            </a:pPr>
            <a:r>
              <a:rPr lang="pl-PL" sz="2800" b="1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ASR </a:t>
            </a:r>
            <a:r>
              <a:rPr lang="pl-PL" sz="28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(automatyczne rozpoznawanie mowy)</a:t>
            </a:r>
          </a:p>
          <a:p>
            <a:pPr marL="457200" indent="-457200" algn="l">
              <a:buFont typeface="Calibri" panose="020F0502020204030204" pitchFamily="34" charset="0"/>
              <a:buChar char="-"/>
            </a:pPr>
            <a:r>
              <a:rPr lang="pl-PL" sz="2800" b="1" i="1" dirty="0" err="1">
                <a:effectLst/>
                <a:ea typeface="Calibri" panose="020F0502020204030204" pitchFamily="34" charset="0"/>
              </a:rPr>
              <a:t>Intelligent</a:t>
            </a:r>
            <a:r>
              <a:rPr lang="pl-PL" sz="2800" b="1" i="1" dirty="0">
                <a:effectLst/>
                <a:ea typeface="Calibri" panose="020F0502020204030204" pitchFamily="34" charset="0"/>
              </a:rPr>
              <a:t> Trial 1.0</a:t>
            </a:r>
            <a:endParaRPr lang="pl-PL" sz="2800" b="1" dirty="0">
              <a:ea typeface="Calibri" panose="020F0502020204030204" pitchFamily="34" charset="0"/>
            </a:endParaRPr>
          </a:p>
          <a:p>
            <a:pPr marL="457200" indent="-457200" algn="l">
              <a:buFont typeface="Calibri" panose="020F0502020204030204" pitchFamily="34" charset="0"/>
              <a:buChar char="-"/>
            </a:pPr>
            <a:r>
              <a:rPr lang="pl-PL" sz="2800" b="1" dirty="0">
                <a:effectLst/>
                <a:ea typeface="Times New Roman" panose="02020603050405020304" pitchFamily="18" charset="0"/>
              </a:rPr>
              <a:t>System Automatycznego Powiadamiania o Podobnych</a:t>
            </a:r>
            <a:r>
              <a:rPr lang="pl-PL" sz="2800" dirty="0">
                <a:effectLst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effectLst/>
                <a:ea typeface="Times New Roman" panose="02020603050405020304" pitchFamily="18" charset="0"/>
              </a:rPr>
              <a:t>Sprawach</a:t>
            </a:r>
          </a:p>
          <a:p>
            <a:pPr marL="457200" indent="-457200" algn="l">
              <a:buFont typeface="Calibri" panose="020F0502020204030204" pitchFamily="34" charset="0"/>
              <a:buChar char="-"/>
            </a:pPr>
            <a:r>
              <a:rPr lang="pl-PL" sz="2800" b="1" dirty="0">
                <a:ea typeface="Calibri" panose="020F0502020204030204" pitchFamily="34" charset="0"/>
              </a:rPr>
              <a:t>Wirtualne sądy wykorzystujące AI </a:t>
            </a:r>
          </a:p>
          <a:p>
            <a:pPr marL="457200" indent="-457200" algn="l">
              <a:buFont typeface="Calibri" panose="020F0502020204030204" pitchFamily="34" charset="0"/>
              <a:buChar char="-"/>
            </a:pPr>
            <a:r>
              <a:rPr lang="pl-PL" sz="2800" b="1" i="1" dirty="0">
                <a:ea typeface="Calibri" panose="020F0502020204030204" pitchFamily="34" charset="0"/>
              </a:rPr>
              <a:t>Mobile </a:t>
            </a:r>
            <a:r>
              <a:rPr lang="pl-PL" sz="2800" b="1" i="1" dirty="0" err="1">
                <a:ea typeface="Calibri" panose="020F0502020204030204" pitchFamily="34" charset="0"/>
              </a:rPr>
              <a:t>WeCourt</a:t>
            </a:r>
            <a:r>
              <a:rPr lang="pl-PL" sz="2800" b="1" i="1" dirty="0">
                <a:ea typeface="Calibri" panose="020F0502020204030204" pitchFamily="34" charset="0"/>
              </a:rPr>
              <a:t> </a:t>
            </a:r>
            <a:r>
              <a:rPr lang="pl-PL" sz="2800" dirty="0">
                <a:ea typeface="Calibri" panose="020F0502020204030204" pitchFamily="34" charset="0"/>
              </a:rPr>
              <a:t>(tzw. „</a:t>
            </a:r>
            <a:r>
              <a:rPr lang="pl-PL" sz="2800" i="1" dirty="0">
                <a:ea typeface="Calibri" panose="020F0502020204030204" pitchFamily="34" charset="0"/>
              </a:rPr>
              <a:t>mobilne </a:t>
            </a:r>
            <a:r>
              <a:rPr lang="pl-PL" sz="2800" i="1" dirty="0" err="1">
                <a:ea typeface="Calibri" panose="020F0502020204030204" pitchFamily="34" charset="0"/>
              </a:rPr>
              <a:t>mikrosądy</a:t>
            </a:r>
            <a:r>
              <a:rPr lang="pl-PL" sz="2800" dirty="0">
                <a:ea typeface="Calibri" panose="020F0502020204030204" pitchFamily="34" charset="0"/>
              </a:rPr>
              <a:t>”)</a:t>
            </a:r>
          </a:p>
          <a:p>
            <a:pPr marL="457200" indent="-457200" algn="l">
              <a:buFont typeface="Calibri" panose="020F0502020204030204" pitchFamily="34" charset="0"/>
              <a:buChar char="-"/>
            </a:pPr>
            <a:r>
              <a:rPr lang="pl-PL" sz="2800" b="1" i="1" dirty="0">
                <a:ea typeface="Calibri" panose="020F0502020204030204" pitchFamily="34" charset="0"/>
              </a:rPr>
              <a:t>CJO </a:t>
            </a:r>
            <a:r>
              <a:rPr lang="pl-PL" sz="2800" dirty="0">
                <a:ea typeface="Calibri" panose="020F0502020204030204" pitchFamily="34" charset="0"/>
              </a:rPr>
              <a:t>(system plików e-sądu)</a:t>
            </a:r>
            <a:endParaRPr lang="pl-PL" sz="2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Chiny</a:t>
            </a:r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- doświadczenia we wdrażaniu AI</a:t>
            </a:r>
            <a:endParaRPr lang="pl-PL" sz="3600" dirty="0">
              <a:solidFill>
                <a:schemeClr val="bg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83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 descr="Dymek z myślami kontur">
            <a:extLst>
              <a:ext uri="{FF2B5EF4-FFF2-40B4-BE49-F238E27FC236}">
                <a16:creationId xmlns:a16="http://schemas.microsoft.com/office/drawing/2014/main" id="{7CCBE0E1-3C07-66FA-866D-9E4C8A5CAF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5308" y="-392399"/>
            <a:ext cx="9545345" cy="9545345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164522" y="1167622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Długoterminowa strategia działań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a typeface="Calibri" panose="020F0502020204030204" pitchFamily="34" charset="0"/>
              </a:rPr>
              <a:t>Skala wdrożenia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Gwarancje finansowe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Współpraca z nauką i biznesem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a typeface="Calibri" panose="020F0502020204030204" pitchFamily="34" charset="0"/>
              </a:rPr>
              <a:t>Samoświadomość celu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Ciągła analiza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Kompleksowość działań</a:t>
            </a:r>
            <a:endParaRPr lang="pl-P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478200" y="122746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Skuteczne doświadczenia międzynarodowe</a:t>
            </a:r>
            <a:endParaRPr lang="pl-PL" sz="3600" dirty="0"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CC70F3-4BF6-CE67-B1F6-72FD3797C9BB}"/>
              </a:ext>
            </a:extLst>
          </p:cNvPr>
          <p:cNvSpPr txBox="1"/>
          <p:nvPr/>
        </p:nvSpPr>
        <p:spPr>
          <a:xfrm>
            <a:off x="5261044" y="1399454"/>
            <a:ext cx="6393872" cy="350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pl-PL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„wykorzystanie najnowszych zaawansowanych technologii w celu służenia społeczeństwu </a:t>
            </a:r>
            <a:br>
              <a:rPr kumimoji="0" lang="pl-PL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opracowania połączonego w sieć, przejrzystego </a:t>
            </a:r>
            <a:br>
              <a:rPr kumimoji="0" lang="pl-PL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inteligentnego systemu informatycznego, który może wspierać dostęp online do wszystkich postępowań sądowych (od wniesienia sprawy do rozstrzygnięcia), tak aby usprawnić i  zmodernizować (..) system sądowniczy”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pl-P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(Sąd Najwyższy Chin )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9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 descr="Narzędzia z wypełnieniem pełnym">
            <a:extLst>
              <a:ext uri="{FF2B5EF4-FFF2-40B4-BE49-F238E27FC236}">
                <a16:creationId xmlns:a16="http://schemas.microsoft.com/office/drawing/2014/main" id="{17E35561-85D4-91D0-B51C-0F6AEB54A0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684828" y="720000"/>
            <a:ext cx="5681215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Proponowane działania </a:t>
            </a:r>
            <a:endParaRPr lang="pl-PL" sz="3600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630600" y="995479"/>
            <a:ext cx="10363200" cy="4463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ea typeface="Calibri" panose="020F0502020204030204" pitchFamily="34" charset="0"/>
              </a:rPr>
              <a:t>Powołanie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interdyscyplinarnego zespołu </a:t>
            </a:r>
            <a:r>
              <a:rPr lang="pl-PL" sz="2800" b="1" dirty="0">
                <a:solidFill>
                  <a:srgbClr val="FFC000"/>
                </a:solidFill>
                <a:ea typeface="Calibri" panose="020F0502020204030204" pitchFamily="34" charset="0"/>
              </a:rPr>
              <a:t>złożonego z praktyków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Formuła prac zespołu – elastyczna/ bazująca na: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współpracy</a:t>
            </a:r>
            <a:r>
              <a:rPr lang="pl-PL" sz="28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wymianie informacji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Utworzenie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wyspecjalizowanych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podzespołów tematycznych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Bezpośrednie i pogłębione rozpoznanie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potrzeb</a:t>
            </a:r>
            <a:r>
              <a:rPr lang="pl-PL" sz="28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interesariuszy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Zastosowanie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projektowej, </a:t>
            </a:r>
            <a:r>
              <a:rPr lang="pl-PL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elastycznej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formuły prac</a:t>
            </a:r>
          </a:p>
        </p:txBody>
      </p:sp>
    </p:spTree>
    <p:extLst>
      <p:ext uri="{BB962C8B-B14F-4D97-AF65-F5344CB8AC3E}">
        <p14:creationId xmlns:p14="http://schemas.microsoft.com/office/powerpoint/2010/main" val="225430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a 21" descr="Strzał w dziesiątkę z wypełnieniem pełnym">
            <a:extLst>
              <a:ext uri="{FF2B5EF4-FFF2-40B4-BE49-F238E27FC236}">
                <a16:creationId xmlns:a16="http://schemas.microsoft.com/office/drawing/2014/main" id="{A66A6A39-B23D-895C-9955-EF5535332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933800" y="881399"/>
            <a:ext cx="5400000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Proponowane działania</a:t>
            </a:r>
            <a:endParaRPr lang="pl-PL" sz="3600" dirty="0"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630600" y="1287717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l-PL" b="1" dirty="0"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7BEAC78-09A2-27A2-2314-DC5B777D1778}"/>
              </a:ext>
            </a:extLst>
          </p:cNvPr>
          <p:cNvSpPr txBox="1"/>
          <p:nvPr/>
        </p:nvSpPr>
        <p:spPr>
          <a:xfrm>
            <a:off x="630600" y="1464046"/>
            <a:ext cx="109308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/>
              <a:t>Działania podejmowane w zależności od: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/>
              <a:t>zidentyfikowanych potrzeb,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/>
              <a:t>realnej oceny naszych obecnych możliwości,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/>
              <a:t>stopnia rozwoju technologii w danym obszarze</a:t>
            </a:r>
          </a:p>
          <a:p>
            <a:pPr algn="ctr"/>
            <a:endParaRPr lang="pl-PL" sz="2800" b="1" dirty="0"/>
          </a:p>
          <a:p>
            <a:pPr algn="ctr"/>
            <a:endParaRPr lang="pl-PL" sz="2800" b="1" dirty="0"/>
          </a:p>
          <a:p>
            <a:pPr algn="ctr"/>
            <a:r>
              <a:rPr lang="pl-PL" sz="2800" b="1" dirty="0"/>
              <a:t>P</a:t>
            </a:r>
            <a:r>
              <a:rPr lang="pl-PL" sz="3200" b="1" dirty="0"/>
              <a:t>roces ciągły, podlegający nieustannej adaptacji pozwalającej na dostosowywanie zastosowanych narzędzi do bieżących potrzeb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34473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a 21" descr="Strzał w dziesiątkę z wypełnieniem pełnym">
            <a:extLst>
              <a:ext uri="{FF2B5EF4-FFF2-40B4-BE49-F238E27FC236}">
                <a16:creationId xmlns:a16="http://schemas.microsoft.com/office/drawing/2014/main" id="{A66A6A39-B23D-895C-9955-EF5535332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944399" y="197351"/>
            <a:ext cx="5400000" cy="540000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DF13ABE-ED48-4594-8C36-FC3A857BB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60000"/>
            <a:ext cx="2144348" cy="720000"/>
          </a:xfrm>
          <a:prstGeom prst="rect">
            <a:avLst/>
          </a:prstGeom>
        </p:spPr>
      </p:pic>
      <p:pic>
        <p:nvPicPr>
          <p:cNvPr id="5" name="Obraz 4" descr="Obraz zawierający obwód, elektronika&#10;&#10;Opis wygenerowany automatycznie">
            <a:extLst>
              <a:ext uri="{FF2B5EF4-FFF2-40B4-BE49-F238E27FC236}">
                <a16:creationId xmlns:a16="http://schemas.microsoft.com/office/drawing/2014/main" id="{1DF745CF-3AC3-4AA3-7F69-1CE9867D9F4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00" y="5760000"/>
            <a:ext cx="720000" cy="72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38D33-4B74-1F0C-B242-F67DE1F3A0C0}"/>
              </a:ext>
            </a:extLst>
          </p:cNvPr>
          <p:cNvSpPr txBox="1">
            <a:spLocks/>
          </p:cNvSpPr>
          <p:nvPr/>
        </p:nvSpPr>
        <p:spPr>
          <a:xfrm>
            <a:off x="838200" y="1464046"/>
            <a:ext cx="7401791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1D359D-0A93-E89D-55CC-18B52EB34028}"/>
              </a:ext>
            </a:extLst>
          </p:cNvPr>
          <p:cNvSpPr txBox="1">
            <a:spLocks/>
          </p:cNvSpPr>
          <p:nvPr/>
        </p:nvSpPr>
        <p:spPr>
          <a:xfrm>
            <a:off x="838200" y="275479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srgbClr val="44546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Proponowane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działania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1A75880-88BD-EBC3-0126-22A253394121}"/>
              </a:ext>
            </a:extLst>
          </p:cNvPr>
          <p:cNvSpPr txBox="1">
            <a:spLocks/>
          </p:cNvSpPr>
          <p:nvPr/>
        </p:nvSpPr>
        <p:spPr>
          <a:xfrm>
            <a:off x="990600" y="1616446"/>
            <a:ext cx="10363200" cy="39299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E33CEB7-BD50-EE89-15AA-CD26141C62FD}"/>
              </a:ext>
            </a:extLst>
          </p:cNvPr>
          <p:cNvSpPr txBox="1"/>
          <p:nvPr/>
        </p:nvSpPr>
        <p:spPr>
          <a:xfrm>
            <a:off x="245918" y="1209126"/>
            <a:ext cx="11506199" cy="408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Zaproszenie do prac w ramach Zespołu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Ankieta do zgłoszonych członków Zespołu; może obejmować: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pytania o wnioski z praktyki /wskazanie  potencjalnych obszarów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analizę przykładów (doświadczenia innych krajów)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b="1" dirty="0"/>
          </a:p>
          <a:p>
            <a:pPr algn="ctr">
              <a:lnSpc>
                <a:spcPct val="150000"/>
              </a:lnSpc>
            </a:pPr>
            <a:r>
              <a:rPr lang="pl-PL" sz="2800" b="1" dirty="0"/>
              <a:t>Na podstawie wyników ankiety – wstępne wytypowanie </a:t>
            </a:r>
            <a:br>
              <a:rPr lang="pl-PL" sz="2800" b="1" dirty="0"/>
            </a:br>
            <a:r>
              <a:rPr lang="pl-PL" sz="2800" b="1" dirty="0"/>
              <a:t>kilku /kilkunastu pomysłów</a:t>
            </a:r>
          </a:p>
        </p:txBody>
      </p:sp>
    </p:spTree>
    <p:extLst>
      <p:ext uri="{BB962C8B-B14F-4D97-AF65-F5344CB8AC3E}">
        <p14:creationId xmlns:p14="http://schemas.microsoft.com/office/powerpoint/2010/main" val="1950631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B3291D015F3C408EAE9820513D3B9B" ma:contentTypeVersion="2" ma:contentTypeDescription="Utwórz nowy dokument." ma:contentTypeScope="" ma:versionID="94f83f65d1c821d05a7c5b3cf4298de4">
  <xsd:schema xmlns:xsd="http://www.w3.org/2001/XMLSchema" xmlns:xs="http://www.w3.org/2001/XMLSchema" xmlns:p="http://schemas.microsoft.com/office/2006/metadata/properties" xmlns:ns2="cc722e2c-14a9-4e58-8d5d-75ab0f121a91" targetNamespace="http://schemas.microsoft.com/office/2006/metadata/properties" ma:root="true" ma:fieldsID="836fc544e44b27d1d8063327f2993e35" ns2:_="">
    <xsd:import namespace="cc722e2c-14a9-4e58-8d5d-75ab0f121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22e2c-14a9-4e58-8d5d-75ab0f121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9AF6FF-916D-4A41-8A84-F855057B25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022E6-ED0D-4707-AC82-39AEFE671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22e2c-14a9-4e58-8d5d-75ab0f121a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194E5-8851-47E9-9D3D-6E88CBBA272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943</Words>
  <Application>Microsoft Office PowerPoint</Application>
  <PresentationFormat>Panoramiczny</PresentationFormat>
  <Paragraphs>161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Ogólne kierunki informatyzacji  w sądownictwie powszechnym</dc:title>
  <dc:creator>Wiśniewski Zbigniew  (DIRS)</dc:creator>
  <cp:lastModifiedBy>Romanowska Anna  (DIRS)</cp:lastModifiedBy>
  <cp:revision>202</cp:revision>
  <dcterms:created xsi:type="dcterms:W3CDTF">2020-12-10T21:55:04Z</dcterms:created>
  <dcterms:modified xsi:type="dcterms:W3CDTF">2023-04-19T10:44:21Z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0x01010079B3291D015F3C408EAE9820513D3B9B</vt:lpwstr>
  </property>
</Properties>
</file>